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8"/>
  </p:notesMasterIdLst>
  <p:sldIdLst>
    <p:sldId id="276" r:id="rId7"/>
    <p:sldId id="269" r:id="rId8"/>
    <p:sldId id="271" r:id="rId9"/>
    <p:sldId id="288" r:id="rId10"/>
    <p:sldId id="286" r:id="rId11"/>
    <p:sldId id="287" r:id="rId12"/>
    <p:sldId id="277" r:id="rId13"/>
    <p:sldId id="279" r:id="rId14"/>
    <p:sldId id="285" r:id="rId15"/>
    <p:sldId id="267" r:id="rId16"/>
    <p:sldId id="273" r:id="rId17"/>
    <p:sldId id="280" r:id="rId18"/>
    <p:sldId id="263" r:id="rId19"/>
    <p:sldId id="268" r:id="rId20"/>
    <p:sldId id="282" r:id="rId21"/>
    <p:sldId id="262" r:id="rId22"/>
    <p:sldId id="264" r:id="rId23"/>
    <p:sldId id="258" r:id="rId24"/>
    <p:sldId id="259" r:id="rId25"/>
    <p:sldId id="260" r:id="rId26"/>
    <p:sldId id="261" r:id="rId27"/>
    <p:sldId id="289" r:id="rId28"/>
    <p:sldId id="266" r:id="rId29"/>
    <p:sldId id="270" r:id="rId30"/>
    <p:sldId id="257" r:id="rId31"/>
    <p:sldId id="283" r:id="rId32"/>
    <p:sldId id="281" r:id="rId33"/>
    <p:sldId id="272" r:id="rId34"/>
    <p:sldId id="274" r:id="rId35"/>
    <p:sldId id="275" r:id="rId36"/>
    <p:sldId id="284" r:id="rId3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94660"/>
  </p:normalViewPr>
  <p:slideViewPr>
    <p:cSldViewPr>
      <p:cViewPr varScale="1">
        <p:scale>
          <a:sx n="106" d="100"/>
          <a:sy n="106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2B5E8-220E-4328-9C18-43436CD87D06}" type="datetimeFigureOut">
              <a:rPr lang="nl-NL" smtClean="0"/>
              <a:pPr/>
              <a:t>11-6-2013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D31D-3765-43CD-BA23-D87A685C3138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EB1CE-446F-448E-80CE-B76175AAFCB8}" type="slidenum">
              <a:rPr lang="nl-NL" smtClean="0">
                <a:solidFill>
                  <a:prstClr val="black"/>
                </a:solidFill>
              </a:rPr>
              <a:pPr/>
              <a:t>7</a:t>
            </a:fld>
            <a:endParaRPr lang="nl-NL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7D31D-3765-43CD-BA23-D87A685C3138}" type="slidenum">
              <a:rPr lang="nl-NL" smtClean="0"/>
              <a:pPr/>
              <a:t>21</a:t>
            </a:fld>
            <a:endParaRPr lang="nl-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EB1CE-446F-448E-80CE-B76175AAFCB8}" type="slidenum">
              <a:rPr lang="nl-NL" smtClean="0">
                <a:solidFill>
                  <a:prstClr val="black"/>
                </a:solidFill>
              </a:rPr>
              <a:pPr/>
              <a:t>25</a:t>
            </a:fld>
            <a:endParaRPr lang="nl-NL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E271B-CA5F-4ED3-8CF6-D06B9448EFE5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5E591-062C-47AE-B1AD-AEDE05EFBFC6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D4B97-0D38-4032-B78F-4EEB55553B9F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AA24-C126-4A53-B7A6-AE5802BEA750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F5687-1E52-419F-A500-2DD1C55EC4C4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6E4C-690F-408B-B9EE-C77DD8F66C9E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08439-539F-4519-9D1A-A4594789685B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EB73B-4BB7-499B-9B09-41972DD32790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D1B40-126F-443B-8D20-C34FAA4341B5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296D1-4BA0-40EC-BDF6-886003A21BA8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FFAC9-8CA1-4DB7-9365-A72FD780EA45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59E72F-DF00-4022-A4B9-FB2102DBF843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C39BB-3BBD-449D-9E22-014B73FA85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3B60-90E5-4731-BFD0-4A29ACB767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84E7-492C-4FB6-AFF1-4294E559270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756E-2BF7-4848-827A-C50D93C97E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9FA80-D94E-45B8-A887-09A5A77C0420}" type="datetimeFigureOut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11-6-2013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6FEC5-B34E-4ED2-B2BC-E2B94C552550}" type="slidenum">
              <a:rPr lang="nl-NL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353DA5-B225-4CDB-801D-5720C389BF73}" type="slidenum">
              <a:rPr 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404664"/>
            <a:ext cx="7704856" cy="6264695"/>
          </a:xfrm>
        </p:spPr>
        <p:txBody>
          <a:bodyPr>
            <a:noAutofit/>
          </a:bodyPr>
          <a:lstStyle/>
          <a:p>
            <a:r>
              <a:rPr lang="nl-NL" sz="4000" dirty="0" smtClean="0"/>
              <a:t/>
            </a:r>
            <a:br>
              <a:rPr lang="nl-NL" sz="4000" dirty="0" smtClean="0"/>
            </a:br>
            <a:r>
              <a:rPr lang="nl-NL" sz="9600" dirty="0" smtClean="0"/>
              <a:t>De waarde van bos en hout</a:t>
            </a:r>
            <a:r>
              <a:rPr lang="nl-NL" sz="5400" dirty="0" smtClean="0"/>
              <a:t/>
            </a:r>
            <a:br>
              <a:rPr lang="nl-NL" sz="5400" dirty="0" smtClean="0"/>
            </a:br>
            <a:r>
              <a:rPr lang="nl-NL" sz="5400" dirty="0" smtClean="0"/>
              <a:t> </a:t>
            </a:r>
            <a:br>
              <a:rPr lang="nl-NL" sz="5400" dirty="0" smtClean="0"/>
            </a:br>
            <a:endParaRPr lang="nl-NL" sz="5400" dirty="0"/>
          </a:p>
        </p:txBody>
      </p:sp>
      <p:sp>
        <p:nvSpPr>
          <p:cNvPr id="3" name="Tekstvak 2"/>
          <p:cNvSpPr txBox="1"/>
          <p:nvPr/>
        </p:nvSpPr>
        <p:spPr>
          <a:xfrm rot="16200000">
            <a:off x="-576064" y="2704563"/>
            <a:ext cx="24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</a:rPr>
              <a:t>capita selecta</a:t>
            </a:r>
            <a:endParaRPr lang="nl-NL" sz="5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Simon\Dropbox\logo UL nieuw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9944" y="5445224"/>
            <a:ext cx="2064055" cy="141277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8853" name="Picture 5" descr="De kleine Hoogstraat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ouglas Pi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95288" y="4508500"/>
            <a:ext cx="8462962" cy="720725"/>
          </a:xfrm>
          <a:prstGeom prst="rect">
            <a:avLst/>
          </a:prstGeom>
          <a:solidFill>
            <a:srgbClr val="339933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2339975" y="4149725"/>
            <a:ext cx="0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7019925" y="4221163"/>
            <a:ext cx="0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95288" y="4581525"/>
            <a:ext cx="1728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>
                <a:solidFill>
                  <a:srgbClr val="FFFFFF"/>
                </a:solidFill>
              </a:rPr>
              <a:t>natuur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195513" y="4581525"/>
            <a:ext cx="496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2800" b="1" dirty="0">
                <a:solidFill>
                  <a:srgbClr val="FFC000"/>
                </a:solidFill>
              </a:rPr>
              <a:t>geïntegreerd bosbeheer</a:t>
            </a:r>
            <a:r>
              <a:rPr lang="nl-NL" sz="32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7164388" y="4581525"/>
            <a:ext cx="1728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>
                <a:solidFill>
                  <a:srgbClr val="FFFFFF"/>
                </a:solidFill>
              </a:rPr>
              <a:t>hout</a:t>
            </a:r>
          </a:p>
        </p:txBody>
      </p:sp>
      <p:sp>
        <p:nvSpPr>
          <p:cNvPr id="4813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7544" y="3068960"/>
            <a:ext cx="4752528" cy="863600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b="1" dirty="0">
                <a:solidFill>
                  <a:srgbClr val="9FF62A"/>
                </a:solidFill>
              </a:rPr>
              <a:t>Utrechts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>
                <a:solidFill>
                  <a:srgbClr val="9FF62A"/>
                </a:solidFill>
              </a:rPr>
              <a:t>Landschap</a:t>
            </a:r>
          </a:p>
        </p:txBody>
      </p: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395288" y="3716338"/>
            <a:ext cx="4681537" cy="2233612"/>
          </a:xfrm>
          <a:prstGeom prst="ellipse">
            <a:avLst/>
          </a:prstGeom>
          <a:noFill/>
          <a:ln w="31750" cmpd="sng">
            <a:solidFill>
              <a:srgbClr val="8BF62A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5076056" y="2708920"/>
            <a:ext cx="3456384" cy="99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nl-NL" sz="2800" b="1" dirty="0" smtClean="0">
                <a:solidFill>
                  <a:srgbClr val="002060"/>
                </a:solidFill>
              </a:rPr>
              <a:t>Staatsbosbeheer /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nl-NL" sz="2800" b="1" dirty="0" smtClean="0">
                <a:solidFill>
                  <a:srgbClr val="002060"/>
                </a:solidFill>
              </a:rPr>
              <a:t>particulier</a:t>
            </a:r>
            <a:endParaRPr lang="nl-NL" sz="2800" b="1" dirty="0">
              <a:solidFill>
                <a:srgbClr val="002060"/>
              </a:solidFill>
            </a:endParaRPr>
          </a:p>
        </p:txBody>
      </p:sp>
      <p:sp>
        <p:nvSpPr>
          <p:cNvPr id="48139" name="Oval 11"/>
          <p:cNvSpPr>
            <a:spLocks noChangeArrowheads="1"/>
          </p:cNvSpPr>
          <p:nvPr/>
        </p:nvSpPr>
        <p:spPr bwMode="auto">
          <a:xfrm>
            <a:off x="4283968" y="3717032"/>
            <a:ext cx="4681537" cy="2233612"/>
          </a:xfrm>
          <a:prstGeom prst="ellipse">
            <a:avLst/>
          </a:prstGeom>
          <a:noFill/>
          <a:ln w="31750" cmpd="sng">
            <a:solidFill>
              <a:srgbClr val="00206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67544" y="548680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solidFill>
                  <a:srgbClr val="FFFFFF"/>
                </a:solidFill>
              </a:rPr>
              <a:t>vormen van bosbeheer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animBg="1"/>
      <p:bldP spid="48132" grpId="0" animBg="1"/>
      <p:bldP spid="48133" grpId="0"/>
      <p:bldP spid="48134" grpId="0"/>
      <p:bldP spid="48135" grpId="0"/>
      <p:bldP spid="48136" grpId="0" build="p"/>
      <p:bldP spid="48137" grpId="0" animBg="1"/>
      <p:bldP spid="48138" grpId="0"/>
      <p:bldP spid="48139" grpId="0" animBg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353"/>
            <a:ext cx="8892480" cy="690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arco\bosbeheer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11560" y="476672"/>
            <a:ext cx="7786461" cy="4215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44164" cy="68803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475656" y="476672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dirty="0" smtClean="0"/>
              <a:t>Bos groeit!</a:t>
            </a:r>
            <a:endParaRPr lang="nl-NL" sz="9600" dirty="0"/>
          </a:p>
        </p:txBody>
      </p:sp>
      <p:pic>
        <p:nvPicPr>
          <p:cNvPr id="5" name="Afbeelding 4" descr="Europese lariks Hagenau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708920"/>
            <a:ext cx="2736304" cy="1944216"/>
          </a:xfrm>
          <a:prstGeom prst="rect">
            <a:avLst/>
          </a:prstGeom>
        </p:spPr>
      </p:pic>
      <p:pic>
        <p:nvPicPr>
          <p:cNvPr id="6" name="Afbeelding 5" descr="Kleine Hoogstraat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08920"/>
            <a:ext cx="2592288" cy="194787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83568" y="551723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 smtClean="0"/>
              <a:t>gemiddeld ieder jaar 7 m</a:t>
            </a:r>
            <a:r>
              <a:rPr lang="nl-NL" sz="3600" baseline="30000" dirty="0" smtClean="0"/>
              <a:t>3</a:t>
            </a:r>
            <a:r>
              <a:rPr lang="nl-NL" sz="3600" dirty="0" smtClean="0"/>
              <a:t>/ha   (NL)</a:t>
            </a:r>
          </a:p>
          <a:p>
            <a:pPr algn="r"/>
            <a:endParaRPr lang="nl-NL" sz="2000" dirty="0" smtClean="0"/>
          </a:p>
        </p:txBody>
      </p:sp>
      <p:pic>
        <p:nvPicPr>
          <p:cNvPr id="8" name="Picture 2" descr="C:\Users\Simon\Desktop\KLINGEN BOMEN\communicatie\plaatjes\100MEDIA\IMAG0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08920"/>
            <a:ext cx="2581664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3"/>
          <p:cNvSpPr txBox="1">
            <a:spLocks noChangeArrowheads="1"/>
          </p:cNvSpPr>
          <p:nvPr/>
        </p:nvSpPr>
        <p:spPr bwMode="auto">
          <a:xfrm>
            <a:off x="1943708" y="5409220"/>
            <a:ext cx="30972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48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nl-NL" sz="4800" dirty="0" smtClean="0">
                <a:solidFill>
                  <a:prstClr val="black"/>
                </a:solidFill>
                <a:latin typeface="Arial" charset="0"/>
              </a:rPr>
              <a:t>os </a:t>
            </a:r>
            <a:r>
              <a:rPr lang="nl-NL" sz="4800" dirty="0">
                <a:solidFill>
                  <a:prstClr val="black"/>
                </a:solidFill>
                <a:latin typeface="Arial" charset="0"/>
              </a:rPr>
              <a:t>groeit</a:t>
            </a:r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1259632" y="3573016"/>
            <a:ext cx="12954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nl-NL" sz="3200" dirty="0">
                <a:solidFill>
                  <a:prstClr val="black"/>
                </a:solidFill>
                <a:latin typeface="Arial" charset="0"/>
              </a:rPr>
              <a:t>niets </a:t>
            </a:r>
          </a:p>
          <a:p>
            <a:pPr>
              <a:spcBef>
                <a:spcPct val="0"/>
              </a:spcBef>
            </a:pPr>
            <a:r>
              <a:rPr lang="nl-NL" sz="3200" dirty="0">
                <a:solidFill>
                  <a:prstClr val="black"/>
                </a:solidFill>
                <a:latin typeface="Arial" charset="0"/>
              </a:rPr>
              <a:t>doen</a:t>
            </a:r>
          </a:p>
        </p:txBody>
      </p:sp>
      <p:sp>
        <p:nvSpPr>
          <p:cNvPr id="9" name="Tekstvak 8"/>
          <p:cNvSpPr txBox="1">
            <a:spLocks noChangeArrowheads="1"/>
          </p:cNvSpPr>
          <p:nvPr/>
        </p:nvSpPr>
        <p:spPr bwMode="auto">
          <a:xfrm>
            <a:off x="3347864" y="3825044"/>
            <a:ext cx="14398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nl-NL" sz="3200" dirty="0">
                <a:solidFill>
                  <a:prstClr val="black"/>
                </a:solidFill>
                <a:latin typeface="Arial" charset="0"/>
              </a:rPr>
              <a:t>sturen</a:t>
            </a:r>
            <a:endParaRPr lang="nl-NL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1" name="Rechte verbindingslijn met pijl 10"/>
          <p:cNvCxnSpPr>
            <a:cxnSpLocks noChangeShapeType="1"/>
          </p:cNvCxnSpPr>
          <p:nvPr/>
        </p:nvCxnSpPr>
        <p:spPr bwMode="auto">
          <a:xfrm flipH="1" flipV="1">
            <a:off x="2483768" y="4725144"/>
            <a:ext cx="612714" cy="719584"/>
          </a:xfrm>
          <a:prstGeom prst="straightConnector1">
            <a:avLst/>
          </a:prstGeom>
          <a:noFill/>
          <a:ln w="38100" algn="ctr">
            <a:solidFill>
              <a:schemeClr val="accent6">
                <a:lumMod val="75000"/>
              </a:schemeClr>
            </a:solidFill>
            <a:round/>
            <a:headEnd/>
            <a:tailEnd type="arrow" w="lg" len="lg"/>
          </a:ln>
        </p:spPr>
      </p:cxnSp>
      <p:cxnSp>
        <p:nvCxnSpPr>
          <p:cNvPr id="19" name="Rechte verbindingslijn met pijl 18"/>
          <p:cNvCxnSpPr>
            <a:cxnSpLocks noChangeShapeType="1"/>
          </p:cNvCxnSpPr>
          <p:nvPr/>
        </p:nvCxnSpPr>
        <p:spPr bwMode="auto">
          <a:xfrm flipV="1">
            <a:off x="3455876" y="4581128"/>
            <a:ext cx="539626" cy="936104"/>
          </a:xfrm>
          <a:prstGeom prst="straightConnector1">
            <a:avLst/>
          </a:prstGeom>
          <a:noFill/>
          <a:ln w="38100" algn="ctr">
            <a:solidFill>
              <a:schemeClr val="accent6">
                <a:lumMod val="75000"/>
              </a:schemeClr>
            </a:solidFill>
            <a:round/>
            <a:headEnd/>
            <a:tailEnd type="arrow" w="lg" len="lg"/>
          </a:ln>
        </p:spPr>
      </p:cxnSp>
      <p:sp>
        <p:nvSpPr>
          <p:cNvPr id="23" name="Tekstvak 22"/>
          <p:cNvSpPr txBox="1">
            <a:spLocks noChangeArrowheads="1"/>
          </p:cNvSpPr>
          <p:nvPr/>
        </p:nvSpPr>
        <p:spPr bwMode="auto">
          <a:xfrm>
            <a:off x="5652120" y="3392996"/>
            <a:ext cx="324036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nl-NL" sz="2400" dirty="0">
                <a:solidFill>
                  <a:prstClr val="white"/>
                </a:solidFill>
                <a:latin typeface="Arial" charset="0"/>
              </a:rPr>
              <a:t>  boomsoort</a:t>
            </a:r>
          </a:p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nl-NL" sz="2400" dirty="0">
                <a:solidFill>
                  <a:prstClr val="white"/>
                </a:solidFill>
                <a:latin typeface="Arial" charset="0"/>
              </a:rPr>
              <a:t>  kwaliteit : </a:t>
            </a:r>
            <a:r>
              <a:rPr lang="nl-NL" sz="2400" dirty="0" smtClean="0">
                <a:solidFill>
                  <a:prstClr val="white"/>
                </a:solidFill>
                <a:latin typeface="Arial" charset="0"/>
              </a:rPr>
              <a:t>N-R-m</a:t>
            </a:r>
            <a:r>
              <a:rPr lang="nl-NL" sz="2400" baseline="30000" dirty="0" smtClean="0">
                <a:solidFill>
                  <a:prstClr val="white"/>
                </a:solidFill>
                <a:latin typeface="Arial" charset="0"/>
              </a:rPr>
              <a:t>3</a:t>
            </a:r>
            <a:endParaRPr lang="nl-NL" sz="2400" baseline="30000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nl-NL" sz="2400" dirty="0">
                <a:solidFill>
                  <a:prstClr val="white"/>
                </a:solidFill>
                <a:latin typeface="Arial" charset="0"/>
              </a:rPr>
              <a:t>  leeftijden</a:t>
            </a:r>
          </a:p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nl-NL" sz="2400" dirty="0">
                <a:solidFill>
                  <a:prstClr val="white"/>
                </a:solidFill>
                <a:latin typeface="Arial" charset="0"/>
              </a:rPr>
              <a:t>  structuurvariatie</a:t>
            </a:r>
          </a:p>
        </p:txBody>
      </p:sp>
      <p:cxnSp>
        <p:nvCxnSpPr>
          <p:cNvPr id="24" name="Rechte verbindingslijn met pijl 23"/>
          <p:cNvCxnSpPr>
            <a:stCxn id="9" idx="3"/>
          </p:cNvCxnSpPr>
          <p:nvPr/>
        </p:nvCxnSpPr>
        <p:spPr bwMode="auto">
          <a:xfrm flipV="1">
            <a:off x="4787727" y="4112381"/>
            <a:ext cx="720725" cy="47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30" name="Tekstvak 29"/>
          <p:cNvSpPr txBox="1"/>
          <p:nvPr/>
        </p:nvSpPr>
        <p:spPr>
          <a:xfrm>
            <a:off x="1258888" y="1125538"/>
            <a:ext cx="2244725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goed voor</a:t>
            </a:r>
            <a:r>
              <a:rPr lang="nl-NL" sz="2400" b="1" dirty="0">
                <a:solidFill>
                  <a:prstClr val="black"/>
                </a:solidFill>
                <a:latin typeface="Arial" charset="0"/>
              </a:rPr>
              <a:t>: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schoonheid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biodiversiteit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opbrengst</a:t>
            </a:r>
          </a:p>
        </p:txBody>
      </p:sp>
      <p:sp>
        <p:nvSpPr>
          <p:cNvPr id="31" name="Ovaal 30"/>
          <p:cNvSpPr>
            <a:spLocks noChangeArrowheads="1"/>
          </p:cNvSpPr>
          <p:nvPr/>
        </p:nvSpPr>
        <p:spPr bwMode="auto">
          <a:xfrm>
            <a:off x="684213" y="836613"/>
            <a:ext cx="3311525" cy="2232025"/>
          </a:xfrm>
          <a:prstGeom prst="ellipse">
            <a:avLst/>
          </a:prstGeom>
          <a:solidFill>
            <a:srgbClr val="FFFF00">
              <a:alpha val="0"/>
            </a:srgbClr>
          </a:solidFill>
          <a:ln w="38100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endParaRPr lang="nl-NL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" name="Ovaal 31"/>
          <p:cNvSpPr>
            <a:spLocks noChangeArrowheads="1"/>
          </p:cNvSpPr>
          <p:nvPr/>
        </p:nvSpPr>
        <p:spPr bwMode="auto">
          <a:xfrm>
            <a:off x="3275856" y="3825044"/>
            <a:ext cx="1440160" cy="684076"/>
          </a:xfrm>
          <a:prstGeom prst="ellipse">
            <a:avLst/>
          </a:prstGeom>
          <a:solidFill>
            <a:srgbClr val="FFFF00">
              <a:alpha val="0"/>
            </a:srgbClr>
          </a:solidFill>
          <a:ln w="3810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endParaRPr lang="nl-NL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3" name="Rechte verbindingslijn met pijl 32"/>
          <p:cNvCxnSpPr>
            <a:cxnSpLocks noChangeShapeType="1"/>
          </p:cNvCxnSpPr>
          <p:nvPr/>
        </p:nvCxnSpPr>
        <p:spPr bwMode="auto">
          <a:xfrm flipH="1" flipV="1">
            <a:off x="3203848" y="2960948"/>
            <a:ext cx="612068" cy="828092"/>
          </a:xfrm>
          <a:prstGeom prst="straightConnector1">
            <a:avLst/>
          </a:prstGeom>
          <a:noFill/>
          <a:ln w="38100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 type="arrow" w="lg" len="lg"/>
          </a:ln>
        </p:spPr>
      </p:cxnSp>
      <p:sp>
        <p:nvSpPr>
          <p:cNvPr id="34" name="Tekstvak 33"/>
          <p:cNvSpPr txBox="1">
            <a:spLocks noChangeArrowheads="1"/>
          </p:cNvSpPr>
          <p:nvPr/>
        </p:nvSpPr>
        <p:spPr bwMode="auto">
          <a:xfrm>
            <a:off x="4427538" y="2060575"/>
            <a:ext cx="20161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nl-NL" sz="3200" dirty="0">
                <a:solidFill>
                  <a:prstClr val="black"/>
                </a:solidFill>
                <a:latin typeface="Arial" charset="0"/>
              </a:rPr>
              <a:t>+ oogsten</a:t>
            </a:r>
            <a:endParaRPr lang="nl-NL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5" name="Ovaal 34"/>
          <p:cNvSpPr>
            <a:spLocks noChangeArrowheads="1"/>
          </p:cNvSpPr>
          <p:nvPr/>
        </p:nvSpPr>
        <p:spPr bwMode="auto">
          <a:xfrm>
            <a:off x="4427538" y="1773238"/>
            <a:ext cx="2016125" cy="1216025"/>
          </a:xfrm>
          <a:prstGeom prst="ellipse">
            <a:avLst/>
          </a:prstGeom>
          <a:solidFill>
            <a:srgbClr val="FFFF00">
              <a:alpha val="0"/>
            </a:srgbClr>
          </a:solidFill>
          <a:ln w="3810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endParaRPr lang="nl-NL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6" name="Rechte verbindingslijn met pijl 35"/>
          <p:cNvCxnSpPr>
            <a:cxnSpLocks noChangeShapeType="1"/>
          </p:cNvCxnSpPr>
          <p:nvPr/>
        </p:nvCxnSpPr>
        <p:spPr bwMode="auto">
          <a:xfrm flipV="1">
            <a:off x="4463988" y="3068960"/>
            <a:ext cx="504502" cy="756084"/>
          </a:xfrm>
          <a:prstGeom prst="straightConnector1">
            <a:avLst/>
          </a:prstGeom>
          <a:noFill/>
          <a:ln w="38100" algn="ctr">
            <a:solidFill>
              <a:schemeClr val="accent6">
                <a:lumMod val="75000"/>
              </a:schemeClr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/>
      <p:bldP spid="30" grpId="0"/>
      <p:bldP spid="31" grpId="0" animBg="1"/>
      <p:bldP spid="32" grpId="0" animBg="1"/>
      <p:bldP spid="34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Simon\Desktop\KLINGEN BOMEN\communicatie\plaatjes\bosplaatjes\kap op Bor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7884368" cy="68063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imon\Desktop\KLINGEN BOMEN\communicatie\plaatjes\bosplaatjes\Stameren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Zeisterbosch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4995" name="Picture 3" descr="Noordhout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juba gd-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juba gd-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-396552" y="5949280"/>
            <a:ext cx="103326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tx1"/>
                </a:solidFill>
                <a:latin typeface="+mn-lt"/>
              </a:rPr>
              <a:t>prima bos, maar weinig waardeaanwas</a:t>
            </a:r>
            <a:endParaRPr lang="nl-NL" sz="48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dirty="0" smtClean="0"/>
          </a:p>
        </p:txBody>
      </p:sp>
      <p:pic>
        <p:nvPicPr>
          <p:cNvPr id="53251" name="Picture 3" descr="Heidestein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1835696" y="5589588"/>
            <a:ext cx="540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6000" dirty="0">
                <a:solidFill>
                  <a:prstClr val="white"/>
                </a:solidFill>
              </a:rPr>
              <a:t>toekomstboom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Maarsbergen 9 okt 02 00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3029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35 jaar bosbeheer Utrechts Landschap: </a:t>
            </a:r>
            <a:br>
              <a:rPr lang="nl-NL" dirty="0" smtClean="0"/>
            </a:br>
            <a:r>
              <a:rPr lang="nl-NL" dirty="0" smtClean="0"/>
              <a:t>wat heeft het opgeleverd?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5186370" cy="3705275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nl-NL" sz="2400" dirty="0" smtClean="0">
                <a:solidFill>
                  <a:schemeClr val="bg1"/>
                </a:solidFill>
              </a:rPr>
              <a:t>meer inheems: 50% </a:t>
            </a:r>
            <a:r>
              <a:rPr lang="nl-NL" sz="2400" dirty="0" smtClean="0">
                <a:solidFill>
                  <a:schemeClr val="bg1"/>
                </a:solidFill>
                <a:sym typeface="Symbol"/>
              </a:rPr>
              <a:t></a:t>
            </a:r>
            <a:r>
              <a:rPr lang="nl-NL" sz="2400" dirty="0" smtClean="0">
                <a:solidFill>
                  <a:schemeClr val="bg1"/>
                </a:solidFill>
              </a:rPr>
              <a:t> 80%</a:t>
            </a:r>
          </a:p>
          <a:p>
            <a:pPr>
              <a:buFont typeface="Courier New" pitchFamily="49" charset="0"/>
              <a:buChar char="o"/>
            </a:pPr>
            <a:r>
              <a:rPr lang="nl-NL" sz="2400" dirty="0" smtClean="0">
                <a:solidFill>
                  <a:schemeClr val="bg1"/>
                </a:solidFill>
              </a:rPr>
              <a:t>structuurvariatie		</a:t>
            </a:r>
          </a:p>
          <a:p>
            <a:pPr>
              <a:buFont typeface="Courier New" pitchFamily="49" charset="0"/>
              <a:buChar char="o"/>
            </a:pPr>
            <a:r>
              <a:rPr lang="nl-NL" sz="2400" dirty="0" smtClean="0">
                <a:solidFill>
                  <a:schemeClr val="bg1"/>
                </a:solidFill>
              </a:rPr>
              <a:t>dood hout</a:t>
            </a:r>
          </a:p>
          <a:p>
            <a:pPr>
              <a:buFont typeface="Courier New" pitchFamily="49" charset="0"/>
              <a:buChar char="o"/>
            </a:pPr>
            <a:endParaRPr lang="nl-NL" sz="2400" dirty="0" smtClean="0">
              <a:solidFill>
                <a:schemeClr val="bg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nl-NL" sz="2400" dirty="0" smtClean="0">
                <a:solidFill>
                  <a:schemeClr val="bg1"/>
                </a:solidFill>
              </a:rPr>
              <a:t>een stevig aandeel jong bos</a:t>
            </a:r>
          </a:p>
          <a:p>
            <a:pPr>
              <a:buFont typeface="Courier New" pitchFamily="49" charset="0"/>
              <a:buChar char="o"/>
            </a:pPr>
            <a:r>
              <a:rPr lang="nl-NL" sz="2400" dirty="0" smtClean="0">
                <a:solidFill>
                  <a:schemeClr val="bg1"/>
                </a:solidFill>
              </a:rPr>
              <a:t>houtopbrengst</a:t>
            </a:r>
          </a:p>
          <a:p>
            <a:pPr>
              <a:buFont typeface="Courier New" pitchFamily="49" charset="0"/>
              <a:buChar char="o"/>
            </a:pPr>
            <a:r>
              <a:rPr lang="nl-NL" dirty="0" smtClean="0">
                <a:solidFill>
                  <a:schemeClr val="bg2">
                    <a:lumMod val="50000"/>
                  </a:schemeClr>
                </a:solidFill>
              </a:rPr>
              <a:t>afname productievermogen</a:t>
            </a: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6016" y="2636912"/>
            <a:ext cx="3971924" cy="1080120"/>
          </a:xfrm>
        </p:spPr>
        <p:txBody>
          <a:bodyPr/>
          <a:lstStyle/>
          <a:p>
            <a:pPr>
              <a:buNone/>
            </a:pPr>
            <a:r>
              <a:rPr lang="nl-NL" dirty="0" smtClean="0">
                <a:solidFill>
                  <a:schemeClr val="bg2">
                    <a:lumMod val="50000"/>
                  </a:schemeClr>
                </a:solidFill>
              </a:rPr>
              <a:t>toename  biodiversiteit + natuurlijker bosbeeld</a:t>
            </a:r>
            <a:endParaRPr lang="nl-NL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hteraccolade 7"/>
          <p:cNvSpPr/>
          <p:nvPr/>
        </p:nvSpPr>
        <p:spPr>
          <a:xfrm>
            <a:off x="4355976" y="2492896"/>
            <a:ext cx="285752" cy="1143008"/>
          </a:xfrm>
          <a:prstGeom prst="rightBrace">
            <a:avLst>
              <a:gd name="adj1" fmla="val 0"/>
              <a:gd name="adj2" fmla="val 53606"/>
            </a:avLst>
          </a:prstGeom>
          <a:ln w="38100">
            <a:solidFill>
              <a:schemeClr val="bg1"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b="1" dirty="0">
              <a:ln w="12700">
                <a:solidFill>
                  <a:srgbClr val="444D26">
                    <a:satMod val="155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houtoogstmachine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imon\Documents\KLINGEN BOMEN\communicatie\plaatjes\bosplaatjes\TIJDELIJK VOOR BOSAVOND\2013-01-11 15.13.3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outoogst Hoog Moersb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Stameren 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00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" y="0"/>
            <a:ext cx="9135895" cy="68580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Heihuis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091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onheuvel 9-11-04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331640" y="5517232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prstClr val="white"/>
                </a:solidFill>
              </a:rPr>
              <a:t>oud bos is mooi</a:t>
            </a:r>
          </a:p>
        </p:txBody>
      </p:sp>
      <p:pic>
        <p:nvPicPr>
          <p:cNvPr id="4" name="Picture 2" descr="C:\Users\Simon\Dropbox\logo UL nieuw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749388"/>
            <a:ext cx="1619672" cy="110861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34563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l-NL" sz="5400" dirty="0" smtClean="0">
                <a:solidFill>
                  <a:srgbClr val="FFFF00"/>
                </a:solidFill>
              </a:rPr>
              <a:t>Economie</a:t>
            </a:r>
            <a:br>
              <a:rPr lang="nl-NL" sz="5400" dirty="0" smtClean="0">
                <a:solidFill>
                  <a:srgbClr val="FFFF00"/>
                </a:solidFill>
              </a:rPr>
            </a:br>
            <a:r>
              <a:rPr lang="nl-NL" sz="5400" dirty="0" smtClean="0">
                <a:solidFill>
                  <a:srgbClr val="FFFF00"/>
                </a:solidFill>
              </a:rPr>
              <a:t>van het bos</a:t>
            </a:r>
            <a:r>
              <a:rPr lang="nl-NL" dirty="0" smtClean="0">
                <a:solidFill>
                  <a:srgbClr val="FFFF00"/>
                </a:solidFill>
              </a:rPr>
              <a:t>?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691680" y="2708920"/>
            <a:ext cx="5400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+mj-lt"/>
              </a:rPr>
              <a:t>natuur / beleving</a:t>
            </a:r>
            <a:endParaRPr lang="nl-NL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004048" y="450912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u="sng" dirty="0" smtClean="0">
                <a:solidFill>
                  <a:schemeClr val="tx1"/>
                </a:solidFill>
                <a:latin typeface="+mj-lt"/>
              </a:rPr>
              <a:t>van </a:t>
            </a:r>
            <a:r>
              <a:rPr lang="nl-NL" sz="3600" u="sng" dirty="0" smtClean="0">
                <a:solidFill>
                  <a:schemeClr val="tx1"/>
                </a:solidFill>
                <a:latin typeface="+mj-lt"/>
              </a:rPr>
              <a:t>waarde?</a:t>
            </a:r>
            <a:endParaRPr lang="nl-NL" sz="3600" u="sng" dirty="0" smtClean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716016" y="3501008"/>
            <a:ext cx="576064" cy="1080120"/>
          </a:xfrm>
          <a:prstGeom prst="line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971600" y="400506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  <a:latin typeface="+mj-lt"/>
              </a:rPr>
              <a:t>schone lucht</a:t>
            </a:r>
          </a:p>
          <a:p>
            <a:r>
              <a:rPr lang="nl-NL" sz="4000" dirty="0" smtClean="0">
                <a:solidFill>
                  <a:schemeClr val="bg1"/>
                </a:solidFill>
                <a:latin typeface="+mj-lt"/>
              </a:rPr>
              <a:t>welbehagen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139952" y="1844824"/>
            <a:ext cx="40324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+mj-lt"/>
              </a:rPr>
              <a:t>houtinkomsten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851920" y="4365104"/>
            <a:ext cx="1080120" cy="432048"/>
          </a:xfrm>
          <a:prstGeom prst="line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3851920" y="4941168"/>
            <a:ext cx="1008112" cy="72008"/>
          </a:xfrm>
          <a:prstGeom prst="line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39552" y="1556792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Drents Landschap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Landschap Overijssel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Flevo-landschap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Geldersch Landschap</a:t>
            </a:r>
          </a:p>
          <a:p>
            <a:pPr algn="r"/>
            <a:r>
              <a:rPr lang="nl-NL" dirty="0" smtClean="0">
                <a:latin typeface="+mj-lt"/>
              </a:rPr>
              <a:t>Utrechts Landschap 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Brabants Landschap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Limburgs Landschap</a:t>
            </a:r>
            <a:endParaRPr lang="nl-N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995936" y="1268760"/>
            <a:ext cx="1368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/>
                </a:solidFill>
                <a:latin typeface="+mj-lt"/>
              </a:rPr>
              <a:t>ha bos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  2.500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  1.000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  2.800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  7.000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nl-NL" dirty="0" smtClean="0">
                <a:latin typeface="+mj-lt"/>
              </a:rPr>
              <a:t>3.500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  7.600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nl-NL" u="sng" dirty="0" smtClean="0">
                <a:solidFill>
                  <a:schemeClr val="bg1"/>
                </a:solidFill>
                <a:latin typeface="+mj-lt"/>
              </a:rPr>
              <a:t>4.000</a:t>
            </a:r>
          </a:p>
          <a:p>
            <a:r>
              <a:rPr lang="nl-NL" dirty="0" smtClean="0">
                <a:solidFill>
                  <a:schemeClr val="tx1"/>
                </a:solidFill>
                <a:latin typeface="+mj-lt"/>
              </a:rPr>
              <a:t>28.400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644008" y="980728"/>
            <a:ext cx="13944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>
                <a:solidFill>
                  <a:schemeClr val="tx1"/>
                </a:solidFill>
                <a:latin typeface="+mj-lt"/>
              </a:rPr>
              <a:t>houtoogst </a:t>
            </a:r>
          </a:p>
          <a:p>
            <a:pPr algn="r"/>
            <a:r>
              <a:rPr lang="nl-NL" dirty="0" smtClean="0">
                <a:solidFill>
                  <a:schemeClr val="tx1"/>
                </a:solidFill>
                <a:latin typeface="+mj-lt"/>
              </a:rPr>
              <a:t>in €/jaar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60.000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70.000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200.000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1.000.000</a:t>
            </a:r>
          </a:p>
          <a:p>
            <a:pPr algn="r"/>
            <a:r>
              <a:rPr lang="nl-NL" dirty="0" smtClean="0">
                <a:latin typeface="+mj-lt"/>
              </a:rPr>
              <a:t>150.000</a:t>
            </a:r>
          </a:p>
          <a:p>
            <a:pPr algn="r"/>
            <a:r>
              <a:rPr lang="nl-NL" dirty="0" smtClean="0">
                <a:solidFill>
                  <a:schemeClr val="bg1"/>
                </a:solidFill>
                <a:latin typeface="+mj-lt"/>
              </a:rPr>
              <a:t>250.000</a:t>
            </a:r>
          </a:p>
          <a:p>
            <a:pPr algn="r"/>
            <a:r>
              <a:rPr lang="nl-NL" u="sng" dirty="0" smtClean="0">
                <a:solidFill>
                  <a:schemeClr val="bg1"/>
                </a:solidFill>
                <a:latin typeface="+mj-lt"/>
              </a:rPr>
              <a:t>140.000</a:t>
            </a:r>
          </a:p>
          <a:p>
            <a:pPr algn="r"/>
            <a:r>
              <a:rPr lang="nl-NL" dirty="0" smtClean="0">
                <a:solidFill>
                  <a:schemeClr val="tx1"/>
                </a:solidFill>
                <a:latin typeface="+mj-lt"/>
              </a:rPr>
              <a:t>1.870.000</a:t>
            </a:r>
            <a:endParaRPr lang="nl-N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084168" y="980728"/>
            <a:ext cx="1161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tx1"/>
                </a:solidFill>
                <a:latin typeface="+mj-lt"/>
              </a:rPr>
              <a:t>% van </a:t>
            </a:r>
          </a:p>
          <a:p>
            <a:pPr algn="ctr"/>
            <a:r>
              <a:rPr lang="nl-NL" dirty="0" smtClean="0">
                <a:solidFill>
                  <a:schemeClr val="tx1"/>
                </a:solidFill>
                <a:latin typeface="+mj-lt"/>
              </a:rPr>
              <a:t>omzet</a:t>
            </a:r>
          </a:p>
          <a:p>
            <a:pPr algn="ctr"/>
            <a:r>
              <a:rPr lang="nl-NL" dirty="0" smtClean="0">
                <a:solidFill>
                  <a:srgbClr val="FFCC00"/>
                </a:solidFill>
                <a:latin typeface="+mj-lt"/>
              </a:rPr>
              <a:t>1,5</a:t>
            </a:r>
          </a:p>
          <a:p>
            <a:pPr algn="ctr"/>
            <a:r>
              <a:rPr lang="nl-NL" dirty="0" smtClean="0">
                <a:solidFill>
                  <a:srgbClr val="FFCC00"/>
                </a:solidFill>
                <a:latin typeface="+mj-lt"/>
              </a:rPr>
              <a:t>3,5</a:t>
            </a:r>
          </a:p>
          <a:p>
            <a:pPr algn="ctr"/>
            <a:r>
              <a:rPr lang="nl-NL" dirty="0" smtClean="0">
                <a:solidFill>
                  <a:srgbClr val="FFCC00"/>
                </a:solidFill>
                <a:latin typeface="+mj-lt"/>
              </a:rPr>
              <a:t>7,0</a:t>
            </a:r>
          </a:p>
          <a:p>
            <a:pPr algn="ctr"/>
            <a:r>
              <a:rPr lang="nl-NL" dirty="0" smtClean="0">
                <a:solidFill>
                  <a:srgbClr val="FFCC00"/>
                </a:solidFill>
                <a:latin typeface="+mj-lt"/>
              </a:rPr>
              <a:t>10,0</a:t>
            </a:r>
          </a:p>
          <a:p>
            <a:pPr algn="ctr"/>
            <a:r>
              <a:rPr lang="nl-NL" dirty="0" smtClean="0">
                <a:solidFill>
                  <a:srgbClr val="FFCC00"/>
                </a:solidFill>
                <a:latin typeface="+mj-lt"/>
              </a:rPr>
              <a:t>5,0</a:t>
            </a:r>
          </a:p>
          <a:p>
            <a:pPr algn="ctr"/>
            <a:r>
              <a:rPr lang="nl-NL" dirty="0" smtClean="0">
                <a:solidFill>
                  <a:srgbClr val="FFCC00"/>
                </a:solidFill>
                <a:latin typeface="+mj-lt"/>
              </a:rPr>
              <a:t>4,5</a:t>
            </a:r>
          </a:p>
          <a:p>
            <a:pPr algn="ctr"/>
            <a:r>
              <a:rPr lang="nl-NL" dirty="0" smtClean="0">
                <a:solidFill>
                  <a:srgbClr val="FFCC00"/>
                </a:solidFill>
                <a:latin typeface="+mj-lt"/>
              </a:rPr>
              <a:t>5,5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95536" y="5949280"/>
            <a:ext cx="43924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tx1"/>
                </a:solidFill>
                <a:latin typeface="+mj-lt"/>
              </a:rPr>
              <a:t>Bos ‘economie’ </a:t>
            </a:r>
            <a:r>
              <a:rPr lang="nl-NL" sz="3200" dirty="0" smtClean="0">
                <a:solidFill>
                  <a:schemeClr val="bg1"/>
                </a:solidFill>
                <a:latin typeface="+mj-lt"/>
              </a:rPr>
              <a:t>bij 7 van  </a:t>
            </a:r>
            <a:endParaRPr lang="nl-NL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3" descr="C:\Users\Simon\Dropbox\Logo De12Landschap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5805264"/>
            <a:ext cx="3488103" cy="7920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99592" y="3933056"/>
            <a:ext cx="266429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+mj-lt"/>
              </a:rPr>
              <a:t>bosverjonging</a:t>
            </a:r>
            <a:endParaRPr lang="nl-NL" dirty="0">
              <a:latin typeface="+mj-lt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331640" y="1124744"/>
            <a:ext cx="18722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+mj-lt"/>
              </a:rPr>
              <a:t>houtoogst</a:t>
            </a:r>
            <a:endParaRPr lang="nl-NL" dirty="0">
              <a:latin typeface="+mj-lt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043608" y="5157192"/>
            <a:ext cx="23042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+mj-lt"/>
              </a:rPr>
              <a:t>bosverzorging</a:t>
            </a:r>
            <a:endParaRPr lang="nl-NL" dirty="0">
              <a:latin typeface="+mj-lt"/>
            </a:endParaRPr>
          </a:p>
        </p:txBody>
      </p:sp>
      <p:sp>
        <p:nvSpPr>
          <p:cNvPr id="5" name="Tekstvak 4"/>
          <p:cNvSpPr txBox="1"/>
          <p:nvPr/>
        </p:nvSpPr>
        <p:spPr>
          <a:xfrm rot="5400000">
            <a:off x="6196884" y="1637916"/>
            <a:ext cx="417646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 smtClean="0">
                <a:solidFill>
                  <a:schemeClr val="bg1"/>
                </a:solidFill>
                <a:latin typeface="+mj-lt"/>
              </a:rPr>
              <a:t>kosten</a:t>
            </a:r>
            <a:endParaRPr lang="nl-N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35896" y="260648"/>
            <a:ext cx="2878032" cy="2850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administratie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blessen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houtmeten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communicatie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gedoe F+</a:t>
            </a:r>
            <a:r>
              <a:rPr lang="nl-NL" dirty="0" err="1" smtClean="0">
                <a:solidFill>
                  <a:schemeClr val="bg1"/>
                </a:solidFill>
                <a:latin typeface="+mj-lt"/>
              </a:rPr>
              <a:t>F-wet</a:t>
            </a:r>
            <a:endParaRPr lang="nl-NL" dirty="0" smtClean="0">
              <a:solidFill>
                <a:schemeClr val="bg1"/>
              </a:solidFill>
              <a:latin typeface="+mj-lt"/>
            </a:endParaRP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opknappen wegen</a:t>
            </a:r>
            <a:endParaRPr lang="nl-N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635896" y="3284984"/>
            <a:ext cx="3096344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bodembewerking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planten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rasteren</a:t>
            </a:r>
            <a:endParaRPr lang="nl-N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635896" y="4653136"/>
            <a:ext cx="3384376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vrijstellen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zuiveren</a:t>
            </a:r>
          </a:p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raster wegnemen</a:t>
            </a:r>
            <a:endParaRPr lang="nl-N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827584" y="6093296"/>
            <a:ext cx="777686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 smtClean="0">
                <a:solidFill>
                  <a:srgbClr val="FFCC00"/>
                </a:solidFill>
                <a:latin typeface="+mn-lt"/>
              </a:rPr>
              <a:t>Reken je niet rijk!</a:t>
            </a:r>
            <a:endParaRPr lang="nl-NL" sz="6600" dirty="0">
              <a:solidFill>
                <a:srgbClr val="FFCC00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Doelen bosbeheer Utrechts Landschap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14668" cy="4525963"/>
          </a:xfr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nl-NL" sz="2000" dirty="0" smtClean="0"/>
          </a:p>
          <a:p>
            <a:pPr>
              <a:buNone/>
            </a:pPr>
            <a:endParaRPr lang="nl-NL" dirty="0" smtClean="0"/>
          </a:p>
          <a:p>
            <a:pPr marL="742950" indent="-742950">
              <a:buFont typeface="+mj-lt"/>
              <a:buAutoNum type="arabicPeriod"/>
            </a:pPr>
            <a:r>
              <a:rPr lang="nl-NL" sz="4400" dirty="0" smtClean="0"/>
              <a:t>natuur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4400" dirty="0" smtClean="0"/>
              <a:t>mooi bos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4400" dirty="0" smtClean="0"/>
              <a:t>(hout)</a:t>
            </a:r>
          </a:p>
          <a:p>
            <a:pPr>
              <a:buNone/>
            </a:pPr>
            <a:endParaRPr lang="nl-NL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14810" y="1643050"/>
            <a:ext cx="4471990" cy="4483113"/>
          </a:xfrm>
        </p:spPr>
        <p:txBody>
          <a:bodyPr/>
          <a:lstStyle/>
          <a:p>
            <a:pPr>
              <a:buNone/>
            </a:pPr>
            <a:endParaRPr lang="nl-NL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nl-NL" sz="4000" dirty="0" smtClean="0">
                <a:solidFill>
                  <a:srgbClr val="FFC000"/>
                </a:solidFill>
              </a:rPr>
              <a:t>spontaan</a:t>
            </a:r>
          </a:p>
          <a:p>
            <a:pPr>
              <a:buNone/>
            </a:pPr>
            <a:r>
              <a:rPr lang="nl-NL" sz="4000" dirty="0" smtClean="0">
                <a:solidFill>
                  <a:srgbClr val="FFC000"/>
                </a:solidFill>
              </a:rPr>
              <a:t>gestuurd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3214678" y="2714620"/>
            <a:ext cx="100013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3214678" y="3071810"/>
            <a:ext cx="100013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Wat voor een bos?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060575"/>
            <a:ext cx="6335935" cy="3744689"/>
          </a:xfrm>
          <a:solidFill>
            <a:schemeClr val="tx2">
              <a:lumMod val="25000"/>
            </a:schemeClr>
          </a:solidFill>
        </p:spPr>
        <p:txBody>
          <a:bodyPr/>
          <a:lstStyle/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oud bos, oude bomen 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gemengd (tenzij)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variatie in structuur en in beeld 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aandeel dood hout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overwegend inheems</a:t>
            </a:r>
          </a:p>
          <a:p>
            <a:pPr eaLnBrk="1" hangingPunct="1">
              <a:buSzPct val="50000"/>
              <a:buFont typeface="Wingdings 3" pitchFamily="18" charset="2"/>
              <a:buChar char="w"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 waardevol hout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onheuvel 9-11-04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-thema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hema">
  <a:themeElements>
    <a:clrScheme name="Gieterij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222</Words>
  <Application>Microsoft Office PowerPoint</Application>
  <PresentationFormat>Diavoorstelling (4:3)</PresentationFormat>
  <Paragraphs>115</Paragraphs>
  <Slides>31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6</vt:i4>
      </vt:variant>
      <vt:variant>
        <vt:lpstr>Diatitels</vt:lpstr>
      </vt:variant>
      <vt:variant>
        <vt:i4>31</vt:i4>
      </vt:variant>
    </vt:vector>
  </HeadingPairs>
  <TitlesOfParts>
    <vt:vector size="37" baseType="lpstr">
      <vt:lpstr>3_Office-thema</vt:lpstr>
      <vt:lpstr>Office-thema</vt:lpstr>
      <vt:lpstr>1_Office-thema</vt:lpstr>
      <vt:lpstr>2_Office-thema</vt:lpstr>
      <vt:lpstr>4_Office-thema</vt:lpstr>
      <vt:lpstr>4_Standaardontwerp</vt:lpstr>
      <vt:lpstr> De waarde van bos en hout   </vt:lpstr>
      <vt:lpstr>Dia 2</vt:lpstr>
      <vt:lpstr>Dia 3</vt:lpstr>
      <vt:lpstr>Economie van het bos?</vt:lpstr>
      <vt:lpstr>Dia 5</vt:lpstr>
      <vt:lpstr>Dia 6</vt:lpstr>
      <vt:lpstr>Doelen bosbeheer Utrechts Landschap </vt:lpstr>
      <vt:lpstr>Wat voor een bos?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35 jaar bosbeheer Utrechts Landschap:  wat heeft het opgeleverd?</vt:lpstr>
      <vt:lpstr>Dia 26</vt:lpstr>
      <vt:lpstr>Dia 27</vt:lpstr>
      <vt:lpstr>Dia 28</vt:lpstr>
      <vt:lpstr>Dia 29</vt:lpstr>
      <vt:lpstr>Dia 30</vt:lpstr>
      <vt:lpstr>Dia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Simon</dc:creator>
  <cp:lastModifiedBy>Simon Klingen</cp:lastModifiedBy>
  <cp:revision>12</cp:revision>
  <dcterms:created xsi:type="dcterms:W3CDTF">2013-06-10T02:59:24Z</dcterms:created>
  <dcterms:modified xsi:type="dcterms:W3CDTF">2013-06-11T10:04:37Z</dcterms:modified>
</cp:coreProperties>
</file>